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74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4630400" cy="8229600"/>
  <p:notesSz cx="8229600" cy="14630400"/>
  <p:embeddedFontLs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Slab" pitchFamily="2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56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240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040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641DF-BB74-B3D3-8D1F-6AF8434D6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7C0D1B-7C4E-6A4D-4161-829A9D478D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CBC5E1-E81D-55DE-B7E9-1908521731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46E4C-CAAE-32AF-AD08-EECCEE381D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061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F768E-65D4-C9F7-4CB6-DF943BB81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BD1FF0-5011-1E32-8EC4-1DD446FBAC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DDCE1C-5F4A-B347-10CE-F4967EE13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48D726-2C4C-B9BC-2E68-162923319D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49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DCDF8-3E6B-241B-D3A5-6663F6E3E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82D540-47A2-150E-C9FD-871B1C0272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CC2BB7-2B6A-5261-4AF0-52C40B219F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4B4959-1D38-B9F8-8E63-1E16E03E66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858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9C7A0-3F4E-2830-2C83-D466C2D5B0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48B654-8F65-6B85-1CEC-30B60D3DEF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67B359-FAA3-4D10-99AD-9B91A382D9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272602-0C29-0892-9FF8-22CB240447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3720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BA7F3B-65A3-1290-6DA7-C60792E37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577B40-488E-F0D0-789A-41B6C67ED2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AF20E9-5059-49CD-E167-3B21282DA5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AD2FD-7DC6-E709-836F-51E2C0A50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6582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545633-FEE9-F62A-9510-5C8A1420E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20725A-2D0E-2EB9-C598-B973A2D61A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67ED76-DE7C-CD1E-2B61-0F8EDF8595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BF18F-A614-BE16-A401-9CD57580FA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1113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7446E-7152-E6BA-268C-3D3559986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4C56A7-4718-79E2-4F7E-0AEFB05E9D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4531B9-3396-6422-41E8-55B44E873C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88DDE-910D-8B42-5741-5D455A2B3A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056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26F3D-8370-BBE9-6A27-060AE5CBA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5BC61C-35E2-0DA7-5636-9C6DF25CE5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6AD836-B178-2719-07D7-C322D54105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76C5D5-674D-9164-B14E-177238C9EC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81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4A3A12-2FA0-6395-3319-42D58AB07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780929-0DC3-7C92-FB7B-F198D8EFB2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EE74F7-982B-712C-CF77-E10DA87078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8383E-FDD2-32DD-CA0D-CCEB79C593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1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76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Catégorisation</a:t>
            </a: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de </a:t>
            </a:r>
            <a:r>
              <a:rPr lang="en-US" sz="445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texte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6280190" y="3764505"/>
            <a:ext cx="4471193" cy="362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Alain </a:t>
            </a:r>
            <a:r>
              <a:rPr lang="en-US" sz="2200" b="1" dirty="0" err="1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Nyeck</a:t>
            </a:r>
            <a:r>
              <a:rPr lang="en-US" sz="22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 &amp; Folly Tata AYEBOUA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8782"/>
            <a:ext cx="9971603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Techniques de Nettoyage et Transformation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16762"/>
            <a:ext cx="963930" cy="11568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46922" y="1909524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Suppression des caractères spéciaux et de la ponctuation.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873573"/>
            <a:ext cx="963930" cy="115681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46922" y="3066336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Conversion en minuscules.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30385"/>
            <a:ext cx="963930" cy="115681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6922" y="4223147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Suppression des stopwords.</a:t>
            </a:r>
            <a:endParaRPr lang="en-US" sz="15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187196"/>
            <a:ext cx="963930" cy="115681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046922" y="5379958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Lemmatization / Stemming.</a:t>
            </a:r>
            <a:endParaRPr lang="en-US" sz="15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344007"/>
            <a:ext cx="963930" cy="1156811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046922" y="6536769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Vectorisation des textes (TF-IDF, Bag of Words).</a:t>
            </a:r>
            <a:endParaRPr lang="en-US" sz="15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97FF8-E78B-F425-DFC3-B2C383FC7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B5EFF82-6D51-DF3F-4BB9-60A7042A5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8392FD4C-845E-25F7-EA02-4F6EE8EB5A86}"/>
              </a:ext>
            </a:extLst>
          </p:cNvPr>
          <p:cNvSpPr/>
          <p:nvPr/>
        </p:nvSpPr>
        <p:spPr>
          <a:xfrm>
            <a:off x="6280190" y="34131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Algorithme</a:t>
            </a: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utilisés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1287707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E8CE17-09B8-2397-9621-0DE03F079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B9C58A3-218D-5CF3-A9E6-2C44F1A41279}"/>
              </a:ext>
            </a:extLst>
          </p:cNvPr>
          <p:cNvSpPr/>
          <p:nvPr/>
        </p:nvSpPr>
        <p:spPr>
          <a:xfrm>
            <a:off x="793790" y="24350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Algorithme</a:t>
            </a:r>
            <a:endParaRPr lang="en-US" sz="445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B08D4304-066C-486F-8934-E3AB527F31C3}"/>
              </a:ext>
            </a:extLst>
          </p:cNvPr>
          <p:cNvSpPr/>
          <p:nvPr/>
        </p:nvSpPr>
        <p:spPr>
          <a:xfrm>
            <a:off x="793790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0666989D-ADCD-551F-85F1-8455157FDA4B}"/>
              </a:ext>
            </a:extLst>
          </p:cNvPr>
          <p:cNvSpPr/>
          <p:nvPr/>
        </p:nvSpPr>
        <p:spPr>
          <a:xfrm>
            <a:off x="1020604" y="3824288"/>
            <a:ext cx="34316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par texte</a:t>
            </a:r>
            <a:endParaRPr lang="en-US" sz="2200" dirty="0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A2F60AE4-4508-BA45-4FEB-BEC8520E2319}"/>
              </a:ext>
            </a:extLst>
          </p:cNvPr>
          <p:cNvSpPr/>
          <p:nvPr/>
        </p:nvSpPr>
        <p:spPr>
          <a:xfrm>
            <a:off x="5216962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0CF7AC84-7068-5396-4039-E3D92FF52BA7}"/>
              </a:ext>
            </a:extLst>
          </p:cNvPr>
          <p:cNvSpPr/>
          <p:nvPr/>
        </p:nvSpPr>
        <p:spPr>
          <a:xfrm>
            <a:off x="5443776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caractères par texte</a:t>
            </a:r>
            <a:endParaRPr lang="en-US" sz="220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D753A1DA-7B39-616E-B27E-CC4B37372BD8}"/>
              </a:ext>
            </a:extLst>
          </p:cNvPr>
          <p:cNvSpPr/>
          <p:nvPr/>
        </p:nvSpPr>
        <p:spPr>
          <a:xfrm>
            <a:off x="9640133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4E69E32D-EAF6-9BFD-1D82-D38A2456FAB4}"/>
              </a:ext>
            </a:extLst>
          </p:cNvPr>
          <p:cNvSpPr/>
          <p:nvPr/>
        </p:nvSpPr>
        <p:spPr>
          <a:xfrm>
            <a:off x="9866948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Longueur moyenne des mots</a:t>
            </a:r>
            <a:endParaRPr lang="en-US" sz="22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A6B6F8B7-4D90-5A11-68DB-87F97DE60C48}"/>
              </a:ext>
            </a:extLst>
          </p:cNvPr>
          <p:cNvSpPr/>
          <p:nvPr/>
        </p:nvSpPr>
        <p:spPr>
          <a:xfrm>
            <a:off x="793790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F53BE6C3-364C-5A26-BD71-C3A46D0B7E96}"/>
              </a:ext>
            </a:extLst>
          </p:cNvPr>
          <p:cNvSpPr/>
          <p:nvPr/>
        </p:nvSpPr>
        <p:spPr>
          <a:xfrm>
            <a:off x="1020604" y="5213390"/>
            <a:ext cx="2978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vides</a:t>
            </a:r>
            <a:endParaRPr lang="en-US" sz="2200" dirty="0"/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CBD650A2-3E51-6D01-5013-1E940CB9E136}"/>
              </a:ext>
            </a:extLst>
          </p:cNvPr>
          <p:cNvSpPr/>
          <p:nvPr/>
        </p:nvSpPr>
        <p:spPr>
          <a:xfrm>
            <a:off x="7428667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BEE39878-254E-00C9-9DB9-6E39150ED386}"/>
              </a:ext>
            </a:extLst>
          </p:cNvPr>
          <p:cNvSpPr/>
          <p:nvPr/>
        </p:nvSpPr>
        <p:spPr>
          <a:xfrm>
            <a:off x="7655481" y="5213390"/>
            <a:ext cx="5777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Représentations TF-IDF et Count Vectorizer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4942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3A65A-E4AB-FD08-5C81-FF9E52D3E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12F0BE5-32B2-92D5-0628-A9D68BE52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3CEB8E36-D508-D418-F37C-43721DE92263}"/>
              </a:ext>
            </a:extLst>
          </p:cNvPr>
          <p:cNvSpPr/>
          <p:nvPr/>
        </p:nvSpPr>
        <p:spPr>
          <a:xfrm>
            <a:off x="6280190" y="34131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fr-FR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Résultats obtenus</a:t>
            </a:r>
            <a:endParaRPr lang="fr-FR" sz="4450" dirty="0"/>
          </a:p>
        </p:txBody>
      </p:sp>
    </p:spTree>
    <p:extLst>
      <p:ext uri="{BB962C8B-B14F-4D97-AF65-F5344CB8AC3E}">
        <p14:creationId xmlns:p14="http://schemas.microsoft.com/office/powerpoint/2010/main" val="573790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3016B5-B35E-5D58-7242-683E5512E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FAE719F-EA0C-3255-5C20-05EBCFBFA7CC}"/>
              </a:ext>
            </a:extLst>
          </p:cNvPr>
          <p:cNvSpPr/>
          <p:nvPr/>
        </p:nvSpPr>
        <p:spPr>
          <a:xfrm>
            <a:off x="793790" y="24350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Algorithme</a:t>
            </a:r>
            <a:endParaRPr lang="en-US" sz="445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BDFE4842-2BD5-B483-A290-0D5D789EAC5E}"/>
              </a:ext>
            </a:extLst>
          </p:cNvPr>
          <p:cNvSpPr/>
          <p:nvPr/>
        </p:nvSpPr>
        <p:spPr>
          <a:xfrm>
            <a:off x="793790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463180FC-3641-16E6-E127-579C9B3FD9A2}"/>
              </a:ext>
            </a:extLst>
          </p:cNvPr>
          <p:cNvSpPr/>
          <p:nvPr/>
        </p:nvSpPr>
        <p:spPr>
          <a:xfrm>
            <a:off x="1020604" y="3824288"/>
            <a:ext cx="34316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par texte</a:t>
            </a:r>
            <a:endParaRPr lang="en-US" sz="2200" dirty="0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B9CA0D99-CE13-10FB-7628-034D81451603}"/>
              </a:ext>
            </a:extLst>
          </p:cNvPr>
          <p:cNvSpPr/>
          <p:nvPr/>
        </p:nvSpPr>
        <p:spPr>
          <a:xfrm>
            <a:off x="5216962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0510A6D2-6EA5-A468-A74B-C603EA097F9E}"/>
              </a:ext>
            </a:extLst>
          </p:cNvPr>
          <p:cNvSpPr/>
          <p:nvPr/>
        </p:nvSpPr>
        <p:spPr>
          <a:xfrm>
            <a:off x="5443776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caractères par texte</a:t>
            </a:r>
            <a:endParaRPr lang="en-US" sz="220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5DBCACFF-453C-EDA8-B9C3-4A70D9760A53}"/>
              </a:ext>
            </a:extLst>
          </p:cNvPr>
          <p:cNvSpPr/>
          <p:nvPr/>
        </p:nvSpPr>
        <p:spPr>
          <a:xfrm>
            <a:off x="9640133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E6427D8D-17ED-83D8-1B36-83064520B525}"/>
              </a:ext>
            </a:extLst>
          </p:cNvPr>
          <p:cNvSpPr/>
          <p:nvPr/>
        </p:nvSpPr>
        <p:spPr>
          <a:xfrm>
            <a:off x="9866948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Longueur moyenne des mots</a:t>
            </a:r>
            <a:endParaRPr lang="en-US" sz="22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E5DF7C08-1E37-FA23-D94E-41C27EB980AE}"/>
              </a:ext>
            </a:extLst>
          </p:cNvPr>
          <p:cNvSpPr/>
          <p:nvPr/>
        </p:nvSpPr>
        <p:spPr>
          <a:xfrm>
            <a:off x="793790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C3D1E8BF-EFC7-6DB4-617D-7C586A6683EA}"/>
              </a:ext>
            </a:extLst>
          </p:cNvPr>
          <p:cNvSpPr/>
          <p:nvPr/>
        </p:nvSpPr>
        <p:spPr>
          <a:xfrm>
            <a:off x="1020604" y="5213390"/>
            <a:ext cx="2978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vides</a:t>
            </a:r>
            <a:endParaRPr lang="en-US" sz="2200" dirty="0"/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FBCFB533-4982-835E-6AA1-7F9ECB852C45}"/>
              </a:ext>
            </a:extLst>
          </p:cNvPr>
          <p:cNvSpPr/>
          <p:nvPr/>
        </p:nvSpPr>
        <p:spPr>
          <a:xfrm>
            <a:off x="7428667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F84FA1EC-7786-8209-2734-C3130AE2C0E8}"/>
              </a:ext>
            </a:extLst>
          </p:cNvPr>
          <p:cNvSpPr/>
          <p:nvPr/>
        </p:nvSpPr>
        <p:spPr>
          <a:xfrm>
            <a:off x="7655481" y="5213390"/>
            <a:ext cx="5777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Représentations TF-IDF et Count Vectorizer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77719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1322A-ABF2-3F27-FC1F-D9186177F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69EEBB8B-2D86-CA5F-4950-42ADA7418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227CCF38-2FC4-11AB-C134-9F07E5EDABAE}"/>
              </a:ext>
            </a:extLst>
          </p:cNvPr>
          <p:cNvSpPr/>
          <p:nvPr/>
        </p:nvSpPr>
        <p:spPr>
          <a:xfrm>
            <a:off x="6280190" y="34131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fr-FR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Résultats obtenus</a:t>
            </a:r>
            <a:endParaRPr lang="fr-FR" sz="4450" dirty="0"/>
          </a:p>
        </p:txBody>
      </p:sp>
    </p:spTree>
    <p:extLst>
      <p:ext uri="{BB962C8B-B14F-4D97-AF65-F5344CB8AC3E}">
        <p14:creationId xmlns:p14="http://schemas.microsoft.com/office/powerpoint/2010/main" val="3441603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E84BA-092D-BC43-F96D-773F74C9C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D794E13-A569-71D0-F8A9-1018A6FD657E}"/>
              </a:ext>
            </a:extLst>
          </p:cNvPr>
          <p:cNvSpPr/>
          <p:nvPr/>
        </p:nvSpPr>
        <p:spPr>
          <a:xfrm>
            <a:off x="793790" y="24350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Algorithme</a:t>
            </a:r>
            <a:endParaRPr lang="en-US" sz="445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A90061FE-F607-B633-5F8D-F5C5E7C2D936}"/>
              </a:ext>
            </a:extLst>
          </p:cNvPr>
          <p:cNvSpPr/>
          <p:nvPr/>
        </p:nvSpPr>
        <p:spPr>
          <a:xfrm>
            <a:off x="793790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16F24CE3-C48F-665C-72C0-152E273F459C}"/>
              </a:ext>
            </a:extLst>
          </p:cNvPr>
          <p:cNvSpPr/>
          <p:nvPr/>
        </p:nvSpPr>
        <p:spPr>
          <a:xfrm>
            <a:off x="1020604" y="3824288"/>
            <a:ext cx="34316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par texte</a:t>
            </a:r>
            <a:endParaRPr lang="en-US" sz="2200" dirty="0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51BFFB67-B925-05AA-08F6-03F52F0DAF79}"/>
              </a:ext>
            </a:extLst>
          </p:cNvPr>
          <p:cNvSpPr/>
          <p:nvPr/>
        </p:nvSpPr>
        <p:spPr>
          <a:xfrm>
            <a:off x="5216962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26DC6F8B-BE80-E120-AE1D-83DCEB42C1E3}"/>
              </a:ext>
            </a:extLst>
          </p:cNvPr>
          <p:cNvSpPr/>
          <p:nvPr/>
        </p:nvSpPr>
        <p:spPr>
          <a:xfrm>
            <a:off x="5443776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caractères par texte</a:t>
            </a:r>
            <a:endParaRPr lang="en-US" sz="220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DDBEAB91-EEB8-8FDC-592D-F154AD4DF8CD}"/>
              </a:ext>
            </a:extLst>
          </p:cNvPr>
          <p:cNvSpPr/>
          <p:nvPr/>
        </p:nvSpPr>
        <p:spPr>
          <a:xfrm>
            <a:off x="9640133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28BE811D-08C4-2EFE-025F-2E18BEF590F3}"/>
              </a:ext>
            </a:extLst>
          </p:cNvPr>
          <p:cNvSpPr/>
          <p:nvPr/>
        </p:nvSpPr>
        <p:spPr>
          <a:xfrm>
            <a:off x="9866948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Longueur moyenne des mots</a:t>
            </a:r>
            <a:endParaRPr lang="en-US" sz="22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8C7410A5-45CB-7FE4-484F-7C517428C8AB}"/>
              </a:ext>
            </a:extLst>
          </p:cNvPr>
          <p:cNvSpPr/>
          <p:nvPr/>
        </p:nvSpPr>
        <p:spPr>
          <a:xfrm>
            <a:off x="793790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8A1F51C7-2C0C-ADBE-4936-D86DD2ABBECE}"/>
              </a:ext>
            </a:extLst>
          </p:cNvPr>
          <p:cNvSpPr/>
          <p:nvPr/>
        </p:nvSpPr>
        <p:spPr>
          <a:xfrm>
            <a:off x="1020604" y="5213390"/>
            <a:ext cx="2978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vides</a:t>
            </a:r>
            <a:endParaRPr lang="en-US" sz="2200" dirty="0"/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4FF5FD00-FC03-52E2-35BB-B38DD9982DA2}"/>
              </a:ext>
            </a:extLst>
          </p:cNvPr>
          <p:cNvSpPr/>
          <p:nvPr/>
        </p:nvSpPr>
        <p:spPr>
          <a:xfrm>
            <a:off x="7428667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ACBB6341-5336-3CDF-4E85-95F27FCA4B63}"/>
              </a:ext>
            </a:extLst>
          </p:cNvPr>
          <p:cNvSpPr/>
          <p:nvPr/>
        </p:nvSpPr>
        <p:spPr>
          <a:xfrm>
            <a:off x="7655481" y="5213390"/>
            <a:ext cx="5777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Représentations TF-IDF et Count Vectorizer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16392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3709D-AC36-C9F3-3A24-F902CB6C5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3581778D-1F60-8972-B91D-A9C3CBD41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349BD57-7DD8-F2D1-4B53-AD5487C91063}"/>
              </a:ext>
            </a:extLst>
          </p:cNvPr>
          <p:cNvSpPr/>
          <p:nvPr/>
        </p:nvSpPr>
        <p:spPr>
          <a:xfrm>
            <a:off x="6280190" y="3413165"/>
            <a:ext cx="6877010" cy="1374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fr-FR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Difficultés rencontrées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fr-FR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&amp; Compétences acquises</a:t>
            </a:r>
            <a:endParaRPr lang="fr-FR" sz="4450" dirty="0"/>
          </a:p>
        </p:txBody>
      </p:sp>
    </p:spTree>
    <p:extLst>
      <p:ext uri="{BB962C8B-B14F-4D97-AF65-F5344CB8AC3E}">
        <p14:creationId xmlns:p14="http://schemas.microsoft.com/office/powerpoint/2010/main" val="983357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4EDDF-6394-EB67-EE39-FE15E3FC0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4DB908E-D0B3-62CA-E09D-3C6973EEE453}"/>
              </a:ext>
            </a:extLst>
          </p:cNvPr>
          <p:cNvSpPr/>
          <p:nvPr/>
        </p:nvSpPr>
        <p:spPr>
          <a:xfrm>
            <a:off x="793790" y="24350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Algorithme</a:t>
            </a:r>
            <a:endParaRPr lang="en-US" sz="445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BEABCB04-DFB2-184B-2034-623074B0B25A}"/>
              </a:ext>
            </a:extLst>
          </p:cNvPr>
          <p:cNvSpPr/>
          <p:nvPr/>
        </p:nvSpPr>
        <p:spPr>
          <a:xfrm>
            <a:off x="793790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23D9FFF0-4C2E-F338-9324-E9112E4A44D9}"/>
              </a:ext>
            </a:extLst>
          </p:cNvPr>
          <p:cNvSpPr/>
          <p:nvPr/>
        </p:nvSpPr>
        <p:spPr>
          <a:xfrm>
            <a:off x="1020604" y="3824288"/>
            <a:ext cx="34316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par texte</a:t>
            </a:r>
            <a:endParaRPr lang="en-US" sz="2200" dirty="0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09C1FDA5-BC2F-CCE5-E5EA-E87F59361A35}"/>
              </a:ext>
            </a:extLst>
          </p:cNvPr>
          <p:cNvSpPr/>
          <p:nvPr/>
        </p:nvSpPr>
        <p:spPr>
          <a:xfrm>
            <a:off x="5216962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DC763650-450D-31D2-5344-B168AE655B0B}"/>
              </a:ext>
            </a:extLst>
          </p:cNvPr>
          <p:cNvSpPr/>
          <p:nvPr/>
        </p:nvSpPr>
        <p:spPr>
          <a:xfrm>
            <a:off x="5443776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caractères par texte</a:t>
            </a:r>
            <a:endParaRPr lang="en-US" sz="220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43D81548-7EEF-3FE5-27FB-3E011225DAA3}"/>
              </a:ext>
            </a:extLst>
          </p:cNvPr>
          <p:cNvSpPr/>
          <p:nvPr/>
        </p:nvSpPr>
        <p:spPr>
          <a:xfrm>
            <a:off x="9640133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7A9C7CEA-5C2D-83DC-BDFD-2C6950A96B58}"/>
              </a:ext>
            </a:extLst>
          </p:cNvPr>
          <p:cNvSpPr/>
          <p:nvPr/>
        </p:nvSpPr>
        <p:spPr>
          <a:xfrm>
            <a:off x="9866948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Longueur moyenne des mots</a:t>
            </a:r>
            <a:endParaRPr lang="en-US" sz="22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E6F11DF3-20B9-3AD2-5BCB-8398D4DF807A}"/>
              </a:ext>
            </a:extLst>
          </p:cNvPr>
          <p:cNvSpPr/>
          <p:nvPr/>
        </p:nvSpPr>
        <p:spPr>
          <a:xfrm>
            <a:off x="793790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C41FD093-6C68-8999-106D-EFB274619AAE}"/>
              </a:ext>
            </a:extLst>
          </p:cNvPr>
          <p:cNvSpPr/>
          <p:nvPr/>
        </p:nvSpPr>
        <p:spPr>
          <a:xfrm>
            <a:off x="1020604" y="5213390"/>
            <a:ext cx="2978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vides</a:t>
            </a:r>
            <a:endParaRPr lang="en-US" sz="2200" dirty="0"/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083E34E9-1AFD-7956-278A-4576DCDC889F}"/>
              </a:ext>
            </a:extLst>
          </p:cNvPr>
          <p:cNvSpPr/>
          <p:nvPr/>
        </p:nvSpPr>
        <p:spPr>
          <a:xfrm>
            <a:off x="7428667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51C262C8-5B6E-F815-6FB6-FCFEFD1A3110}"/>
              </a:ext>
            </a:extLst>
          </p:cNvPr>
          <p:cNvSpPr/>
          <p:nvPr/>
        </p:nvSpPr>
        <p:spPr>
          <a:xfrm>
            <a:off x="7655481" y="5213390"/>
            <a:ext cx="5777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Représentations TF-IDF et Count Vectorizer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678639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21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Agenda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6972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78860" y="261223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569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428667" y="256972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513737" y="261223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8165783" y="2569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Lecture du data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381714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78860" y="385964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530906" y="3817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Prédicteurs</a:t>
            </a: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2200" dirty="0" err="1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utilisés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428667" y="381714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513737" y="385964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8165783" y="3817144"/>
            <a:ext cx="55483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Technique de nettoyage (Transformation)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793790" y="50645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78860" y="510706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530906" y="5064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Algorithmes utilisés</a:t>
            </a:r>
            <a:endParaRPr lang="en-US" sz="2200" dirty="0"/>
          </a:p>
        </p:txBody>
      </p:sp>
      <p:sp>
        <p:nvSpPr>
          <p:cNvPr id="18" name="Shape 16"/>
          <p:cNvSpPr/>
          <p:nvPr/>
        </p:nvSpPr>
        <p:spPr>
          <a:xfrm>
            <a:off x="7428667" y="50645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513737" y="510706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6</a:t>
            </a:r>
            <a:endParaRPr lang="en-US" sz="2650" dirty="0"/>
          </a:p>
        </p:txBody>
      </p:sp>
      <p:sp>
        <p:nvSpPr>
          <p:cNvPr id="20" name="Text 18"/>
          <p:cNvSpPr/>
          <p:nvPr/>
        </p:nvSpPr>
        <p:spPr>
          <a:xfrm>
            <a:off x="8165783" y="5064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Résultats obtenus</a:t>
            </a:r>
            <a:endParaRPr lang="en-US" sz="2200" dirty="0"/>
          </a:p>
        </p:txBody>
      </p:sp>
      <p:sp>
        <p:nvSpPr>
          <p:cNvPr id="21" name="Shape 19"/>
          <p:cNvSpPr/>
          <p:nvPr/>
        </p:nvSpPr>
        <p:spPr>
          <a:xfrm>
            <a:off x="793790" y="631197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78860" y="635448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7</a:t>
            </a:r>
            <a:endParaRPr lang="en-US" sz="2650" dirty="0"/>
          </a:p>
        </p:txBody>
      </p:sp>
      <p:sp>
        <p:nvSpPr>
          <p:cNvPr id="23" name="Text 21"/>
          <p:cNvSpPr/>
          <p:nvPr/>
        </p:nvSpPr>
        <p:spPr>
          <a:xfrm>
            <a:off x="1530906" y="6311979"/>
            <a:ext cx="30281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Difficultés rencontrées</a:t>
            </a:r>
            <a:endParaRPr lang="en-US" sz="2200" dirty="0"/>
          </a:p>
        </p:txBody>
      </p:sp>
      <p:sp>
        <p:nvSpPr>
          <p:cNvPr id="24" name="Shape 22"/>
          <p:cNvSpPr/>
          <p:nvPr/>
        </p:nvSpPr>
        <p:spPr>
          <a:xfrm>
            <a:off x="7428667" y="631197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513737" y="635448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8</a:t>
            </a:r>
            <a:endParaRPr lang="en-US" sz="2650" dirty="0"/>
          </a:p>
        </p:txBody>
      </p:sp>
      <p:sp>
        <p:nvSpPr>
          <p:cNvPr id="26" name="Text 24"/>
          <p:cNvSpPr/>
          <p:nvPr/>
        </p:nvSpPr>
        <p:spPr>
          <a:xfrm>
            <a:off x="8165783" y="6311979"/>
            <a:ext cx="28830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Compétences acquies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131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</a:t>
            </a:r>
            <a:endParaRPr lang="en-US" sz="4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233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070491" y="52099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Objectif du projet : analyser et prédire des catégories de textes à partir de données textuelles.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584530" y="52099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Importance du Feature Engineering pour améliorer la précision des modèles.</a:t>
            </a:r>
            <a:endParaRPr lang="en-US" sz="17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6E077C8D-7973-D29B-CCB9-DC29D5884A42}"/>
              </a:ext>
            </a:extLst>
          </p:cNvPr>
          <p:cNvSpPr/>
          <p:nvPr/>
        </p:nvSpPr>
        <p:spPr>
          <a:xfrm>
            <a:off x="1160926" y="3953114"/>
            <a:ext cx="126683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 projet a pour objectif d'analyser et de prédire la catégorie des textes, en utilisant des techniques de Feature Engineering et des modèles de machine learning.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13165"/>
            <a:ext cx="68646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Lecture du data</a:t>
            </a:r>
            <a:endParaRPr lang="en-US" sz="4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77790-43E0-2709-E760-03726C2EA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12A6D4C-324A-9AF8-BE0F-D0FFB69F41F3}"/>
              </a:ext>
            </a:extLst>
          </p:cNvPr>
          <p:cNvSpPr/>
          <p:nvPr/>
        </p:nvSpPr>
        <p:spPr>
          <a:xfrm>
            <a:off x="793790" y="728782"/>
            <a:ext cx="9971603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Techniques de Nettoyage et Transformation</a:t>
            </a:r>
            <a:endParaRPr lang="en-US" sz="375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D1451909-4FE6-F993-F68C-354713EEE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16762"/>
            <a:ext cx="963930" cy="1156811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D656344B-48B0-CD57-442D-8A0C8D34F17E}"/>
              </a:ext>
            </a:extLst>
          </p:cNvPr>
          <p:cNvSpPr/>
          <p:nvPr/>
        </p:nvSpPr>
        <p:spPr>
          <a:xfrm>
            <a:off x="2046922" y="1909524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Suppression des caractères spéciaux et de la ponctuation.</a:t>
            </a:r>
            <a:endParaRPr lang="en-US" sz="1500" dirty="0"/>
          </a:p>
        </p:txBody>
      </p:sp>
      <p:pic>
        <p:nvPicPr>
          <p:cNvPr id="5" name="Image 1" descr="preencoded.png">
            <a:extLst>
              <a:ext uri="{FF2B5EF4-FFF2-40B4-BE49-F238E27FC236}">
                <a16:creationId xmlns:a16="http://schemas.microsoft.com/office/drawing/2014/main" id="{32F6BBF9-2492-DF58-7B14-AB62C0202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873573"/>
            <a:ext cx="963930" cy="1156811"/>
          </a:xfrm>
          <a:prstGeom prst="rect">
            <a:avLst/>
          </a:prstGeom>
        </p:spPr>
      </p:pic>
      <p:sp>
        <p:nvSpPr>
          <p:cNvPr id="6" name="Text 2">
            <a:extLst>
              <a:ext uri="{FF2B5EF4-FFF2-40B4-BE49-F238E27FC236}">
                <a16:creationId xmlns:a16="http://schemas.microsoft.com/office/drawing/2014/main" id="{BB52BA53-6942-0341-3FB7-C3D1001DF053}"/>
              </a:ext>
            </a:extLst>
          </p:cNvPr>
          <p:cNvSpPr/>
          <p:nvPr/>
        </p:nvSpPr>
        <p:spPr>
          <a:xfrm>
            <a:off x="2046922" y="3066336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Conversion en minuscules.</a:t>
            </a:r>
            <a:endParaRPr lang="en-US" sz="1500" dirty="0"/>
          </a:p>
        </p:txBody>
      </p:sp>
      <p:pic>
        <p:nvPicPr>
          <p:cNvPr id="7" name="Image 2" descr="preencoded.png">
            <a:extLst>
              <a:ext uri="{FF2B5EF4-FFF2-40B4-BE49-F238E27FC236}">
                <a16:creationId xmlns:a16="http://schemas.microsoft.com/office/drawing/2014/main" id="{DED74D7C-B238-C397-40DF-99FC72CA4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30385"/>
            <a:ext cx="963930" cy="1156811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092067A7-FA92-7AA8-DBB7-DACE66BBB401}"/>
              </a:ext>
            </a:extLst>
          </p:cNvPr>
          <p:cNvSpPr/>
          <p:nvPr/>
        </p:nvSpPr>
        <p:spPr>
          <a:xfrm>
            <a:off x="2046922" y="4223147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Suppression des stopwords.</a:t>
            </a:r>
            <a:endParaRPr lang="en-US" sz="1500" dirty="0"/>
          </a:p>
        </p:txBody>
      </p:sp>
      <p:pic>
        <p:nvPicPr>
          <p:cNvPr id="9" name="Image 3" descr="preencoded.png">
            <a:extLst>
              <a:ext uri="{FF2B5EF4-FFF2-40B4-BE49-F238E27FC236}">
                <a16:creationId xmlns:a16="http://schemas.microsoft.com/office/drawing/2014/main" id="{6341035A-8395-BAB3-03D6-37AD2B9693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187196"/>
            <a:ext cx="963930" cy="1156811"/>
          </a:xfrm>
          <a:prstGeom prst="rect">
            <a:avLst/>
          </a:prstGeom>
        </p:spPr>
      </p:pic>
      <p:sp>
        <p:nvSpPr>
          <p:cNvPr id="10" name="Text 4">
            <a:extLst>
              <a:ext uri="{FF2B5EF4-FFF2-40B4-BE49-F238E27FC236}">
                <a16:creationId xmlns:a16="http://schemas.microsoft.com/office/drawing/2014/main" id="{C1A6CCC3-4B67-691F-50F2-573837C110CA}"/>
              </a:ext>
            </a:extLst>
          </p:cNvPr>
          <p:cNvSpPr/>
          <p:nvPr/>
        </p:nvSpPr>
        <p:spPr>
          <a:xfrm>
            <a:off x="2046922" y="5379958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Lemmatization / Stemming.</a:t>
            </a:r>
            <a:endParaRPr lang="en-US" sz="1500" dirty="0"/>
          </a:p>
        </p:txBody>
      </p:sp>
      <p:pic>
        <p:nvPicPr>
          <p:cNvPr id="11" name="Image 4" descr="preencoded.png">
            <a:extLst>
              <a:ext uri="{FF2B5EF4-FFF2-40B4-BE49-F238E27FC236}">
                <a16:creationId xmlns:a16="http://schemas.microsoft.com/office/drawing/2014/main" id="{2A40E337-175D-24C8-54D4-D0F1194CD4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344007"/>
            <a:ext cx="963930" cy="1156811"/>
          </a:xfrm>
          <a:prstGeom prst="rect">
            <a:avLst/>
          </a:prstGeom>
        </p:spPr>
      </p:pic>
      <p:sp>
        <p:nvSpPr>
          <p:cNvPr id="12" name="Text 5">
            <a:extLst>
              <a:ext uri="{FF2B5EF4-FFF2-40B4-BE49-F238E27FC236}">
                <a16:creationId xmlns:a16="http://schemas.microsoft.com/office/drawing/2014/main" id="{3F5EED73-6BC3-7430-4A68-8822EFC912CA}"/>
              </a:ext>
            </a:extLst>
          </p:cNvPr>
          <p:cNvSpPr/>
          <p:nvPr/>
        </p:nvSpPr>
        <p:spPr>
          <a:xfrm>
            <a:off x="2046922" y="6536769"/>
            <a:ext cx="1178968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Vectorisation des textes (TF-IDF, Bag of Words).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3296615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131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Prédicteurs utilisés</a:t>
            </a:r>
            <a:endParaRPr lang="en-US" sz="4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50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Prédicteurs utilisés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0604" y="3824288"/>
            <a:ext cx="34316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par texte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5216962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5443776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caractères par texte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9640133" y="3597473"/>
            <a:ext cx="4196358" cy="1162288"/>
          </a:xfrm>
          <a:prstGeom prst="roundRect">
            <a:avLst>
              <a:gd name="adj" fmla="val 292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866948" y="382428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Longueur moyenne des mots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20604" y="5213390"/>
            <a:ext cx="2978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Nombre de mots vides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428667" y="4986576"/>
            <a:ext cx="6408063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655481" y="5213390"/>
            <a:ext cx="5777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Représentations TF-IDF et Count Vectorizer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871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Techniques de Nettoyage et Transformation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</Words>
  <Application>Microsoft Macintosh PowerPoint</Application>
  <PresentationFormat>Custom</PresentationFormat>
  <Paragraphs>92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Roboto</vt:lpstr>
      <vt:lpstr>Arial</vt:lpstr>
      <vt:lpstr>Roboto Slab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Ayeboua, Folly Tata</cp:lastModifiedBy>
  <cp:revision>2</cp:revision>
  <dcterms:created xsi:type="dcterms:W3CDTF">2025-03-07T01:08:38Z</dcterms:created>
  <dcterms:modified xsi:type="dcterms:W3CDTF">2025-03-07T01:55:35Z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b615819-ba40-4aaf-a034-39fd1d37cddf_Enabled">
    <vt:lpwstr>true</vt:lpwstr>
  </property>
  <property fmtid="{D5CDD505-2E9C-101B-9397-08002B2CF9AE}" pid="3" name="MSIP_Label_6b615819-ba40-4aaf-a034-39fd1d37cddf_SetDate">
    <vt:lpwstr>2025-03-07T01:55:31Z</vt:lpwstr>
  </property>
  <property fmtid="{D5CDD505-2E9C-101B-9397-08002B2CF9AE}" pid="4" name="MSIP_Label_6b615819-ba40-4aaf-a034-39fd1d37cddf_Method">
    <vt:lpwstr>Standard</vt:lpwstr>
  </property>
  <property fmtid="{D5CDD505-2E9C-101B-9397-08002B2CF9AE}" pid="5" name="MSIP_Label_6b615819-ba40-4aaf-a034-39fd1d37cddf_Name">
    <vt:lpwstr>defa4170-0d19-0005-0004-bc88714345d2</vt:lpwstr>
  </property>
  <property fmtid="{D5CDD505-2E9C-101B-9397-08002B2CF9AE}" pid="6" name="MSIP_Label_6b615819-ba40-4aaf-a034-39fd1d37cddf_SiteId">
    <vt:lpwstr>f9182dd7-4234-41fb-9e9c-dd20d493b548</vt:lpwstr>
  </property>
  <property fmtid="{D5CDD505-2E9C-101B-9397-08002B2CF9AE}" pid="7" name="MSIP_Label_6b615819-ba40-4aaf-a034-39fd1d37cddf_ActionId">
    <vt:lpwstr>0659ce03-f7e9-4911-bc02-9eb8b9881845</vt:lpwstr>
  </property>
  <property fmtid="{D5CDD505-2E9C-101B-9397-08002B2CF9AE}" pid="8" name="MSIP_Label_6b615819-ba40-4aaf-a034-39fd1d37cddf_ContentBits">
    <vt:lpwstr>0</vt:lpwstr>
  </property>
  <property fmtid="{D5CDD505-2E9C-101B-9397-08002B2CF9AE}" pid="9" name="MSIP_Label_6b615819-ba40-4aaf-a034-39fd1d37cddf_Tag">
    <vt:lpwstr>50, 3, 0, 1</vt:lpwstr>
  </property>
</Properties>
</file>

<file path=docProps/thumbnail.jpeg>
</file>